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2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6502D1C-1722-4976-9CDA-5F92897B3979}">
          <p14:sldIdLst>
            <p14:sldId id="272"/>
            <p14:sldId id="257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40th anniversery gallery of photos" id="{3A96C7A5-1791-4101-81BD-DD6CA14CB8C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>
      <p:cViewPr varScale="1">
        <p:scale>
          <a:sx n="64" d="100"/>
          <a:sy n="64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214DF-B9B1-4405-A187-4252B32C5E9D}" type="datetimeFigureOut">
              <a:rPr lang="en-AU" smtClean="0"/>
              <a:t>2/10/2026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0B8550-E700-49E8-8765-EC2C0A4BA82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5502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0B8550-E700-49E8-8765-EC2C0A4BA824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9757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BC92CF5-C755-1C77-E17F-9A71303D65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AD77BFB-E4F1-2DD8-3B29-27FA28B1E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BF10EA-FFA0-C13C-E6C1-039FBEE34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AAFC-6CB0-44FE-AEDB-63AE612BBA22}" type="datetimeFigureOut">
              <a:rPr lang="en-AU" smtClean="0"/>
              <a:t>2/10/2026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8E471C0-ED80-0C9C-C646-FA87072EA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2FF6A0-7D13-9F12-2D3C-5B6F9AC39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24F51-1E09-4CAA-96B8-032DE90C6C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3225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986345-720A-F1E5-6D82-EECA18821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491A7D-D913-143D-7381-5FE22074F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9ECA3F4-BFAF-08FA-3606-3EAB7DBCF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AAFC-6CB0-44FE-AEDB-63AE612BBA22}" type="datetimeFigureOut">
              <a:rPr lang="en-AU" smtClean="0"/>
              <a:t>2/10/2026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807778D-A97D-0B9D-66A5-603630150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B58612-1DD3-1C66-C02F-0EE4C71AA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24F51-1E09-4CAA-96B8-032DE90C6C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0351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D07E7F-0EF5-A5E7-5A9F-40E66A7A2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7A96B1D-E4BC-EA87-BB3B-6B4B599F7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5A4BF96-31CD-FCBC-5AB5-0E051578F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AAFC-6CB0-44FE-AEDB-63AE612BBA22}" type="datetimeFigureOut">
              <a:rPr lang="en-AU" smtClean="0"/>
              <a:t>2/10/2026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6C36609-7664-0ACB-C72E-D5A7456B1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D2BD049-2B86-C851-6671-472CCA885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24F51-1E09-4CAA-96B8-032DE90C6C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5701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5A4D3C-C967-3956-72FA-72A82963D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A69C5D-0411-96E9-907B-D5E5EF397F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DAF8CCE-728C-32F9-471A-5FB1AD476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0D1EF09-048A-EBAF-35D5-CF66FBBB1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AAFC-6CB0-44FE-AEDB-63AE612BBA22}" type="datetimeFigureOut">
              <a:rPr lang="en-AU" smtClean="0"/>
              <a:t>2/10/2026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4C908B3-C686-8643-498C-8A8EB8063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F1A8AE4-E951-52F7-1767-2CC39F3C3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24F51-1E09-4CAA-96B8-032DE90C6C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1842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D47342-DC87-F3D7-34E0-CA849043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EC71A4D-A710-C3DE-29A5-F83981D0E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AAD1703-C877-327A-0ED0-C75A336939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A55F77E-6273-365A-5DCF-A8FD31A1F8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657A944-7D9F-EEE6-8952-04A14BF33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D28303A-FE2B-BA67-0B8A-0C0A1B5CE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AAFC-6CB0-44FE-AEDB-63AE612BBA22}" type="datetimeFigureOut">
              <a:rPr lang="en-AU" smtClean="0"/>
              <a:t>2/10/2026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0E52857-BB2E-3A2E-0302-687D8D721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477218A-26EE-2823-A5D1-53634EB1F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24F51-1E09-4CAA-96B8-032DE90C6C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5471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D47699-E260-B882-C72D-C3304A06D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608714B-CC27-1566-C0FE-CF010A2C5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AAFC-6CB0-44FE-AEDB-63AE612BBA22}" type="datetimeFigureOut">
              <a:rPr lang="en-AU" smtClean="0"/>
              <a:t>2/10/2026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411CD64-0114-B68A-97F2-2527633BE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D34192C-133B-3C2E-5F18-BEDD97C3A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24F51-1E09-4CAA-96B8-032DE90C6C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35370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DB9C117-FFBD-6613-A636-23C37B6D7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AAFC-6CB0-44FE-AEDB-63AE612BBA22}" type="datetimeFigureOut">
              <a:rPr lang="en-AU" smtClean="0"/>
              <a:t>2/10/2026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1CEC996-0EB5-0497-DA9D-A566826C0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4737018-62BC-859F-E247-9BD9A9B6C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24F51-1E09-4CAA-96B8-032DE90C6C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78514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B61EEC-4740-EFC8-8CE9-1DB0F1562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8CD4D8-2EC2-CAA2-D345-5373EB3F2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C1E2054-619D-AC6A-AB2C-FD67FBFF5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98E1ED2-DBD1-9B56-3232-76D2E91D1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AAFC-6CB0-44FE-AEDB-63AE612BBA22}" type="datetimeFigureOut">
              <a:rPr lang="en-AU" smtClean="0"/>
              <a:t>2/10/2026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D576474-402B-C504-742F-07B1D03D7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212B63A-1594-2B1D-B33C-D5EEF0658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24F51-1E09-4CAA-96B8-032DE90C6C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0717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893263-7464-F643-9AA6-B79FDB906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07F2266-FDDE-C11E-E71F-B2B1319245D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1343A44-740B-0852-84AC-F29976BA17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ED9E557-D802-62F7-2B35-66B066DB8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AAFC-6CB0-44FE-AEDB-63AE612BBA22}" type="datetimeFigureOut">
              <a:rPr lang="en-AU" smtClean="0"/>
              <a:t>2/10/2026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B7E5755-17E6-A5C6-8013-E584D19B2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43F1CF4-7783-A139-EA01-A28EE611A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24F51-1E09-4CAA-96B8-032DE90C6C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45991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C012A1-8B81-4ABD-DA4C-C7DB2E5D9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AEC2C1B-4D08-CC6D-2C22-6BC72D67D6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23604F3-95A6-D86A-8FDD-41B93F027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AAFC-6CB0-44FE-AEDB-63AE612BBA22}" type="datetimeFigureOut">
              <a:rPr lang="en-AU" smtClean="0"/>
              <a:t>2/10/2026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C8DB198-FE25-1885-2C06-706278FC2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DFED73-839C-258C-0A48-13ACE69CD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24F51-1E09-4CAA-96B8-032DE90C6C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004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85F75B2-28EC-28E9-EF81-03E9E82245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02E3374-8B31-8081-BFEA-3BF7ED4F5B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544B231-6133-0055-0A52-926D7C72C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AAFC-6CB0-44FE-AEDB-63AE612BBA22}" type="datetimeFigureOut">
              <a:rPr lang="en-AU" smtClean="0"/>
              <a:t>2/10/2026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662AB0C-905E-45D7-674E-275B0CCD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FFC3DFF-6160-53BC-A9F0-DF3D19CB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24F51-1E09-4CAA-96B8-032DE90C6C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698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A0BC192-8FB1-A838-B734-242D86679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0A84AD0-266F-1E39-D6CF-A3D672107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32AF8D2-7A86-9F35-7593-93F7FF40AE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EAAFC-6CB0-44FE-AEDB-63AE612BBA22}" type="datetimeFigureOut">
              <a:rPr lang="en-AU" smtClean="0"/>
              <a:t>2/10/2026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B60D23-64C5-7BD5-B084-4C2BFB94A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B15D9F-90A1-5E49-5923-87464A585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024F51-1E09-4CAA-96B8-032DE90C6CE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747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onfetti sprinkling out of top of closed wine bottle">
            <a:extLst>
              <a:ext uri="{FF2B5EF4-FFF2-40B4-BE49-F238E27FC236}">
                <a16:creationId xmlns:a16="http://schemas.microsoft.com/office/drawing/2014/main" xmlns="" id="{5203CF8D-B14B-EF89-6819-0CC14E05E7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6" r="1" b="24583"/>
          <a:stretch>
            <a:fillRect/>
          </a:stretch>
        </p:blipFill>
        <p:spPr>
          <a:xfrm>
            <a:off x="4" y="10"/>
            <a:ext cx="7858547" cy="6857988"/>
          </a:xfrm>
          <a:prstGeom prst="rect">
            <a:avLst/>
          </a:prstGeo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xmlns="" id="{CA89E676-5FCF-2C02-0967-527DE59690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r="16583"/>
          <a:stretch>
            <a:fillRect/>
          </a:stretch>
        </p:blipFill>
        <p:spPr>
          <a:xfrm>
            <a:off x="7419373" y="10"/>
            <a:ext cx="4772628" cy="6857988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xmlns="" id="{4D60F200-5EB0-B223-2439-C96C67F0FE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4499146" y="-828761"/>
            <a:ext cx="3177919" cy="12207790"/>
          </a:xfrm>
          <a:prstGeom prst="rect">
            <a:avLst/>
          </a:prstGeom>
          <a:gradFill flip="none" rotWithShape="1">
            <a:gsLst>
              <a:gs pos="19000">
                <a:srgbClr val="000000">
                  <a:alpha val="59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xmlns="" id="{1740453C-744F-DB3A-47EC-15EACE1DC1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-1868358" y="1858645"/>
            <a:ext cx="6857998" cy="3152863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47000">
                <a:schemeClr val="accent2">
                  <a:alpha val="0"/>
                </a:schemeClr>
              </a:gs>
            </a:gsLst>
            <a:lin ang="66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336537A4-07E4-0E22-D14E-018FE569F2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 flipV="1">
            <a:off x="2980971" y="-2987065"/>
            <a:ext cx="1632206" cy="7594149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5000"/>
                </a:schemeClr>
              </a:gs>
              <a:gs pos="42000">
                <a:schemeClr val="accent5">
                  <a:alpha val="0"/>
                </a:schemeClr>
              </a:gs>
            </a:gsLst>
            <a:lin ang="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62DF39DD-D69A-31B8-53C1-94595DDDBC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 flipV="1">
            <a:off x="9045785" y="1311995"/>
            <a:ext cx="3152865" cy="5552081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3000"/>
                </a:schemeClr>
              </a:gs>
              <a:gs pos="42000">
                <a:schemeClr val="accent5">
                  <a:alpha val="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01EB5855-8EB7-1AE5-9030-5D0AA3C1AF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5009913" y="-314653"/>
            <a:ext cx="2146948" cy="12198354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</a:schemeClr>
              </a:gs>
              <a:gs pos="53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BC590C-7892-5E79-AA2C-0F44A7780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094415"/>
            <a:ext cx="6755948" cy="172514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U3A Banyule President </a:t>
            </a:r>
            <a:b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Janet Ringrose presides over a wildly successful celebration.</a:t>
            </a:r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1031A9CD-7DCC-4A2F-A3A5-54F91317F7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V="1">
            <a:off x="6897056" y="1541165"/>
            <a:ext cx="6857998" cy="3763479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95000"/>
                </a:schemeClr>
              </a:gs>
              <a:gs pos="38000">
                <a:schemeClr val="accent2">
                  <a:alpha val="0"/>
                </a:schemeClr>
              </a:gs>
            </a:gsLst>
            <a:lin ang="6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6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729702F-C0AF-5516-2303-30A36215D2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77" r="1" b="10911"/>
          <a:stretch>
            <a:fillRect/>
          </a:stretch>
        </p:blipFill>
        <p:spPr>
          <a:xfrm>
            <a:off x="-3447" y="-1"/>
            <a:ext cx="12195447" cy="6879745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4D60F200-5EB0-B223-2439-C96C67F0FE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4589414" y="-733991"/>
            <a:ext cx="3020876" cy="12206596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A6567EA8-C72D-4B9B-D23F-6B2E9F9C9F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3446" y="0"/>
            <a:ext cx="2843402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FEFBFA78-9360-1E01-5448-6D5AE0A326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9038704" y="21736"/>
            <a:ext cx="3152862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1740453C-744F-DB3A-47EC-15EACE1DC1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3447" y="5288433"/>
            <a:ext cx="12199706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B6924B03-77BD-EAE3-2854-43363FF8E6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84596" y="2224929"/>
            <a:ext cx="3866773" cy="54428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743526-1E4F-EB72-8295-DEB56F4DB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028" y="4121944"/>
            <a:ext cx="7927785" cy="1620665"/>
          </a:xfrm>
        </p:spPr>
        <p:txBody>
          <a:bodyPr>
            <a:normAutofit/>
          </a:bodyPr>
          <a:lstStyle/>
          <a:p>
            <a:pPr algn="l"/>
            <a:r>
              <a:rPr lang="en-AU" sz="4000" b="1">
                <a:solidFill>
                  <a:srgbClr val="FFFFFF"/>
                </a:solidFill>
              </a:rPr>
              <a:t>Four large sponges were required to feed the 180 guests</a:t>
            </a:r>
            <a:endParaRPr lang="en-AU" sz="40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9579EC4-753E-6B47-3ABD-A8645FFF9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9028" y="5737867"/>
            <a:ext cx="7942381" cy="618479"/>
          </a:xfrm>
        </p:spPr>
        <p:txBody>
          <a:bodyPr>
            <a:normAutofit/>
          </a:bodyPr>
          <a:lstStyle/>
          <a:p>
            <a:pPr algn="l"/>
            <a:r>
              <a:rPr lang="en-AU" sz="2000">
                <a:solidFill>
                  <a:srgbClr val="FFFFFF"/>
                </a:solidFill>
              </a:rPr>
              <a:t>Happy 40</a:t>
            </a:r>
            <a:r>
              <a:rPr lang="en-AU" sz="2000" baseline="30000">
                <a:solidFill>
                  <a:srgbClr val="FFFFFF"/>
                </a:solidFill>
              </a:rPr>
              <a:t>th</a:t>
            </a:r>
            <a:r>
              <a:rPr lang="en-AU" sz="2000">
                <a:solidFill>
                  <a:srgbClr val="FFFFFF"/>
                </a:solidFill>
              </a:rPr>
              <a:t> Anniversary baby</a:t>
            </a:r>
          </a:p>
        </p:txBody>
      </p:sp>
    </p:spTree>
    <p:extLst>
      <p:ext uri="{BB962C8B-B14F-4D97-AF65-F5344CB8AC3E}">
        <p14:creationId xmlns:p14="http://schemas.microsoft.com/office/powerpoint/2010/main" val="181115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114ED94A-C85D-4CD3-4205-438D21CE6B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9217" y="-1"/>
            <a:ext cx="5213267" cy="6883030"/>
            <a:chOff x="-19217" y="-1"/>
            <a:chExt cx="5213267" cy="688303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E642BDB2-BF67-1D53-1C70-0B41D709E48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19206" y="0"/>
              <a:ext cx="5204956" cy="688302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58E0D8CE-5DBF-B664-EB48-C29BF8AB48E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0800000">
              <a:off x="-19217" y="1731909"/>
              <a:ext cx="5204963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DFD140CE-7DE2-C88F-5EAE-F45EB69E6A8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19210" y="6723"/>
              <a:ext cx="3834567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xmlns="" id="{557E87E3-413F-10EF-63D8-6016E986C9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-844601" y="833689"/>
              <a:ext cx="6872341" cy="5204961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D9F3FA2-F4D1-5BF9-FC58-C99C5A393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484" y="739835"/>
            <a:ext cx="3702580" cy="30375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U3A Victoria Network President  Anne Grigg</a:t>
            </a:r>
            <a:r>
              <a:rPr lang="en-US" sz="28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/>
            </a:r>
            <a:br>
              <a:rPr lang="en-US" sz="28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livens us up outlining </a:t>
            </a:r>
            <a:r>
              <a:rPr lang="en-US" sz="2800" b="1" dirty="0">
                <a:solidFill>
                  <a:srgbClr val="FFFFFF"/>
                </a:solidFill>
              </a:rPr>
              <a:t>future plans</a:t>
            </a:r>
            <a:r>
              <a:rPr lang="en-US" sz="1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1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8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/>
            </a:r>
            <a:br>
              <a:rPr lang="en-US" sz="18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1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3027A1E1-8EEB-6C35-BF37-132FBABF0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8896"/>
            <a:ext cx="5228436" cy="657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735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1095953A-7DC0-3F46-6E96-31FBC9B1A0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760503" y="-18309"/>
            <a:ext cx="4438566" cy="6883029"/>
            <a:chOff x="7760503" y="-18309"/>
            <a:chExt cx="4438566" cy="688302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707A3D96-0FAB-1097-EDDA-3FEF83BF36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760512" y="-11580"/>
              <a:ext cx="4431490" cy="6876300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9EAB96BF-DFB3-4E65-F857-5FB098087BD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0800000">
              <a:off x="7760503" y="1713600"/>
              <a:ext cx="4431496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1F350EA2-C795-0DD6-A39B-C9201894041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760509" y="-11586"/>
              <a:ext cx="3264743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04AC1597-691C-C2BF-535E-B9DBBAA761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6547151" y="1202115"/>
              <a:ext cx="6872341" cy="4431494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92E55C-12B7-D33E-AD9E-94D127B7B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8214" y="1489363"/>
            <a:ext cx="3310215" cy="29872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Jane Davies speaking historically.</a:t>
            </a:r>
            <a:endParaRPr lang="en-US" sz="32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83B09FAA-5D1D-06A5-6CE9-ED5239865F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220"/>
          <a:stretch>
            <a:fillRect/>
          </a:stretch>
        </p:blipFill>
        <p:spPr>
          <a:xfrm>
            <a:off x="1556657" y="95217"/>
            <a:ext cx="4582695" cy="674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58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6E61B563-A4B2-5783-81AF-A2A053D747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5352229"/>
            <a:ext cx="12192000" cy="1519356"/>
            <a:chOff x="0" y="-29768"/>
            <a:chExt cx="12202174" cy="151935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40633BBC-8C60-7DC4-F0CC-CE32251096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xmlns="" id="{CCC98078-F2A2-725C-ED61-320B63B695D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21CD4C03-24F0-57A9-530E-8F2ABABDC5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538ADB-7AD6-9EB4-C294-5102B70AB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9902"/>
            <a:ext cx="6924026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U3A Banyule Choir entertains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FE626074-DA13-128D-D538-696EECE833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5593"/>
          <a:stretch>
            <a:fillRect/>
          </a:stretch>
        </p:blipFill>
        <p:spPr>
          <a:xfrm>
            <a:off x="1" y="10"/>
            <a:ext cx="12191998" cy="535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415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1095953A-7DC0-3F46-6E96-31FBC9B1A0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760503" y="-18309"/>
            <a:ext cx="4438566" cy="6883029"/>
            <a:chOff x="7760503" y="-18309"/>
            <a:chExt cx="4438566" cy="6883029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707A3D96-0FAB-1097-EDDA-3FEF83BF36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760512" y="-11580"/>
              <a:ext cx="4431490" cy="6876300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xmlns="" id="{9EAB96BF-DFB3-4E65-F857-5FB098087BD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0800000">
              <a:off x="7760503" y="1713600"/>
              <a:ext cx="4431496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xmlns="" id="{1F350EA2-C795-0DD6-A39B-C9201894041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760509" y="-11586"/>
              <a:ext cx="3264743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xmlns="" id="{04AC1597-691C-C2BF-535E-B9DBBAA761A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6547151" y="1202115"/>
              <a:ext cx="6872341" cy="4431494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1F63BE-31BF-630A-80F9-1118A8F26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8214" y="1489363"/>
            <a:ext cx="3310215" cy="298726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Artist  Xuan Maloney with</a:t>
            </a:r>
            <a:b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Life members Dianne Williamson and Milena Maranville </a:t>
            </a:r>
            <a:r>
              <a:rPr lang="en-US" sz="32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/>
            </a:r>
            <a:br>
              <a:rPr lang="en-US" sz="32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32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/>
            </a:r>
            <a:br>
              <a:rPr lang="en-US" sz="320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E8154AD3-7CB2-5667-F2AE-4E5A8B7D1A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673" b="1"/>
          <a:stretch>
            <a:fillRect/>
          </a:stretch>
        </p:blipFill>
        <p:spPr>
          <a:xfrm>
            <a:off x="729276" y="898857"/>
            <a:ext cx="6274979" cy="508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801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3B337C2F-F4B9-764C-45E5-86A1306E17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10176" y="5338644"/>
            <a:ext cx="12202176" cy="1519355"/>
            <a:chOff x="-10176" y="5338644"/>
            <a:chExt cx="12202176" cy="151935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DE1E11FF-4A87-A65F-DAEC-E20057A3F97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 flipV="1">
              <a:off x="5331238" y="-2767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1719AAC3-64F6-CEDF-0B56-5C0C6BD3C6F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 flipV="1">
              <a:off x="8906919" y="3566802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xmlns="" id="{BA0DE637-E8FB-63A7-A5E2-E28DBE1A415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 flipV="1">
              <a:off x="3921534" y="1406934"/>
              <a:ext cx="1519355" cy="9382775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9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151485-067A-786B-FE23-0CAACE26E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595614"/>
            <a:ext cx="8534399" cy="9139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1300" dirty="0">
                <a:solidFill>
                  <a:srgbClr val="FFFFFF"/>
                </a:solidFill>
              </a:rPr>
              <a:t/>
            </a:r>
            <a:br>
              <a:rPr lang="en-US" sz="1300" dirty="0">
                <a:solidFill>
                  <a:srgbClr val="FFFFFF"/>
                </a:solidFill>
              </a:rPr>
            </a:br>
            <a:r>
              <a:rPr lang="en-US" sz="1300" dirty="0">
                <a:solidFill>
                  <a:srgbClr val="FFFFFF"/>
                </a:solidFill>
              </a:rPr>
              <a:t/>
            </a:r>
            <a:br>
              <a:rPr lang="en-US" sz="13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Ladies who lunch U3A Banyule style!</a:t>
            </a:r>
            <a:r>
              <a:rPr lang="en-US" sz="3600" dirty="0">
                <a:solidFill>
                  <a:srgbClr val="FFFFFF"/>
                </a:solidFill>
                <a:effectLst/>
              </a:rPr>
              <a:t/>
            </a:r>
            <a:br>
              <a:rPr lang="en-US" sz="3600" dirty="0">
                <a:solidFill>
                  <a:srgbClr val="FFFFFF"/>
                </a:solidFill>
                <a:effectLst/>
              </a:rPr>
            </a:b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AA8654F1-4895-D6DD-E55C-4D116B5E73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86" r="2076" b="1"/>
          <a:stretch>
            <a:fillRect/>
          </a:stretch>
        </p:blipFill>
        <p:spPr>
          <a:xfrm>
            <a:off x="1813212" y="92597"/>
            <a:ext cx="7134017" cy="5246045"/>
          </a:xfrm>
          <a:prstGeom prst="rect">
            <a:avLst/>
          </a:prstGeom>
        </p:spPr>
      </p:pic>
      <p:pic>
        <p:nvPicPr>
          <p:cNvPr id="6" name="Content Placeholder 4" descr="Confetti sprinkling out of top of closed wine bottle">
            <a:extLst>
              <a:ext uri="{FF2B5EF4-FFF2-40B4-BE49-F238E27FC236}">
                <a16:creationId xmlns:a16="http://schemas.microsoft.com/office/drawing/2014/main" xmlns="" id="{0485B25E-D8CF-7A58-858F-4328F79921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8" r="16731"/>
          <a:stretch>
            <a:fillRect/>
          </a:stretch>
        </p:blipFill>
        <p:spPr>
          <a:xfrm>
            <a:off x="9372599" y="876300"/>
            <a:ext cx="2028464" cy="366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04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6E61B563-A4B2-5783-81AF-A2A053D747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5352229"/>
            <a:ext cx="12192000" cy="1519356"/>
            <a:chOff x="0" y="-29768"/>
            <a:chExt cx="12202174" cy="151935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40633BBC-8C60-7DC4-F0CC-CE32251096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CC98078-F2A2-725C-ED61-320B63B695D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21CD4C03-24F0-57A9-530E-8F2ABABDC5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5E0E0B-7723-DFBF-8F8A-D5CDD358E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9902"/>
            <a:ext cx="6924026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300">
                <a:solidFill>
                  <a:srgbClr val="FFFFFF"/>
                </a:solidFill>
              </a:rPr>
              <a:t/>
            </a:r>
            <a:br>
              <a:rPr lang="en-US" sz="1300">
                <a:solidFill>
                  <a:srgbClr val="FFFFFF"/>
                </a:solidFill>
              </a:rPr>
            </a:br>
            <a:r>
              <a:rPr lang="en-US" sz="1300">
                <a:solidFill>
                  <a:srgbClr val="FFFFFF"/>
                </a:solidFill>
              </a:rPr>
              <a:t/>
            </a:r>
            <a:br>
              <a:rPr lang="en-US" sz="1300">
                <a:solidFill>
                  <a:srgbClr val="FFFFFF"/>
                </a:solidFill>
              </a:rPr>
            </a:br>
            <a:r>
              <a:rPr lang="en-US" sz="1300">
                <a:solidFill>
                  <a:srgbClr val="FFFFFF"/>
                </a:solidFill>
              </a:rPr>
              <a:t>The catering team in action</a:t>
            </a:r>
            <a:r>
              <a:rPr lang="en-US" sz="1300">
                <a:solidFill>
                  <a:srgbClr val="FFFFFF"/>
                </a:solidFill>
                <a:effectLst/>
              </a:rPr>
              <a:t/>
            </a:r>
            <a:br>
              <a:rPr lang="en-US" sz="1300">
                <a:solidFill>
                  <a:srgbClr val="FFFFFF"/>
                </a:solidFill>
                <a:effectLst/>
              </a:rPr>
            </a:br>
            <a:endParaRPr lang="en-US" sz="1300">
              <a:solidFill>
                <a:srgbClr val="FFFFFF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E5E3D6D0-F8F9-8300-AF6A-42A0D739F8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947" b="22291"/>
          <a:stretch>
            <a:fillRect/>
          </a:stretch>
        </p:blipFill>
        <p:spPr>
          <a:xfrm>
            <a:off x="1" y="10"/>
            <a:ext cx="12191998" cy="535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43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6E61B563-A4B2-5783-81AF-A2A053D747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5352229"/>
            <a:ext cx="12192000" cy="1519356"/>
            <a:chOff x="0" y="-29768"/>
            <a:chExt cx="12202174" cy="151935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40633BBC-8C60-7DC4-F0CC-CE32251096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CC98078-F2A2-725C-ED61-320B63B695D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21CD4C03-24F0-57A9-530E-8F2ABABDC5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64FAA03-F493-8421-45E7-BBA6D4694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9902"/>
            <a:ext cx="6924026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>
                <a:solidFill>
                  <a:srgbClr val="FFFFFF"/>
                </a:solidFill>
              </a:rPr>
              <a:t>Listening to the choir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B0DB573-D559-51EA-EF14-8F6FC01E22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5170"/>
          <a:stretch>
            <a:fillRect/>
          </a:stretch>
        </p:blipFill>
        <p:spPr>
          <a:xfrm>
            <a:off x="1" y="10"/>
            <a:ext cx="12191998" cy="535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19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6E61B563-A4B2-5783-81AF-A2A053D7476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5352229"/>
            <a:ext cx="12192000" cy="1519356"/>
            <a:chOff x="0" y="-29768"/>
            <a:chExt cx="12202174" cy="151935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40633BBC-8C60-7DC4-F0CC-CE32251096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CC98078-F2A2-725C-ED61-320B63B695D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21CD4C03-24F0-57A9-530E-8F2ABABDC5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2E066B-6DFF-CF8F-9504-63EE6B02B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9902"/>
            <a:ext cx="6924026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>
                <a:solidFill>
                  <a:srgbClr val="FFFFFF"/>
                </a:solidFill>
              </a:rPr>
              <a:t>What U3A is all about!</a:t>
            </a:r>
            <a:r>
              <a:rPr lang="en-US" sz="2700">
                <a:solidFill>
                  <a:srgbClr val="FFFFFF"/>
                </a:solidFill>
                <a:effectLst/>
              </a:rPr>
              <a:t/>
            </a:r>
            <a:br>
              <a:rPr lang="en-US" sz="2700">
                <a:solidFill>
                  <a:srgbClr val="FFFFFF"/>
                </a:solidFill>
                <a:effectLst/>
              </a:rPr>
            </a:br>
            <a:endParaRPr lang="en-US" sz="2700">
              <a:solidFill>
                <a:srgbClr val="FFFFFF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F297056-3F73-762A-3A92-9D19C0F14B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0543" b="13443"/>
          <a:stretch>
            <a:fillRect/>
          </a:stretch>
        </p:blipFill>
        <p:spPr>
          <a:xfrm>
            <a:off x="1" y="10"/>
            <a:ext cx="12191998" cy="535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988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0C639921-C680-16E2-A8B1-1414C7984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0892" y="741391"/>
            <a:ext cx="3269384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/>
              <a:t>Gifts for Life members and ten years plus tutors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xmlns="" id="{21A25ACF-B500-EB42-50D3-7823BA0447C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74088" y="1207586"/>
            <a:ext cx="3343333" cy="43002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BE034D8-5BFB-7B2F-8A26-49E477DBC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929" y="1176757"/>
            <a:ext cx="3343333" cy="436191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08AE77B-F248-AC06-CFC5-CB0303E3ED8E}"/>
              </a:ext>
            </a:extLst>
          </p:cNvPr>
          <p:cNvSpPr txBox="1"/>
          <p:nvPr/>
        </p:nvSpPr>
        <p:spPr>
          <a:xfrm>
            <a:off x="8250890" y="2533476"/>
            <a:ext cx="3240264" cy="3447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228600" fontAlgn="base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b="0" i="0" u="none" strike="noStrike">
                <a:effectLst/>
              </a:rPr>
              <a:t>Bookmarks (x200) knitted and crocheted by Creative Knitting Group</a:t>
            </a:r>
          </a:p>
          <a:p>
            <a:pPr marL="342900" lvl="0" indent="-228600" fontAlgn="base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700" b="0" i="0" u="none" strike="noStrike">
                <a:effectLst/>
              </a:rPr>
              <a:t>Handmade thank-you cards for Life members and 10 years tutors</a:t>
            </a:r>
          </a:p>
          <a:p>
            <a:pPr marL="342900" lvl="0" indent="-228600" fontAlgn="base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1700" b="0" i="0" u="none" strike="noStrike">
                <a:effectLst/>
              </a:rPr>
              <a:t>Hand knitted scarves for Life members and 10 years tutors</a:t>
            </a:r>
          </a:p>
          <a:p>
            <a:pPr marL="342900" lvl="0" indent="-228600" fontAlgn="base">
              <a:lnSpc>
                <a:spcPct val="90000"/>
              </a:lnSpc>
              <a:spcBef>
                <a:spcPts val="1000"/>
              </a:spcBef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1700" b="0" i="0" u="none" strike="noStrike">
                <a:effectLst/>
              </a:rPr>
              <a:t>Special 40</a:t>
            </a:r>
            <a:r>
              <a:rPr lang="en-US" sz="1700" b="0" i="0" u="none" strike="noStrike" baseline="30000">
                <a:effectLst/>
              </a:rPr>
              <a:t>th</a:t>
            </a:r>
            <a:r>
              <a:rPr lang="en-US" sz="1700" b="0" i="0" u="none" strike="noStrike">
                <a:effectLst/>
              </a:rPr>
              <a:t> anniversary edition booklet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12B241C5-7E45-AD52-638D-31E8FD2BC1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flipH="1">
            <a:off x="1" y="6737460"/>
            <a:ext cx="12192000" cy="123364"/>
            <a:chOff x="1" y="6737460"/>
            <a:chExt cx="12192000" cy="12336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xmlns="" id="{49503B28-6749-2F02-0050-2CC7D03CF6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AC3DEE37-9CE7-622C-B750-66998EDC2E7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7408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87</Words>
  <Application>Microsoft Office PowerPoint</Application>
  <PresentationFormat>Widescreen</PresentationFormat>
  <Paragraphs>17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U3A Banyule President  Janet Ringrose presides over a wildly successful celebration. </vt:lpstr>
      <vt:lpstr>Four large sponges were required to feed the 180 guests</vt:lpstr>
      <vt:lpstr>U3A Victoria Network President  Anne Grigg livens us up outlining future plans  </vt:lpstr>
      <vt:lpstr>Jane Davies speaking historically.</vt:lpstr>
      <vt:lpstr>U3A Banyule Choir entertains</vt:lpstr>
      <vt:lpstr>Artist  Xuan Maloney with  Life members Dianne Williamson and Milena Maranville   </vt:lpstr>
      <vt:lpstr>  Ladies who lunch U3A Banyule style! </vt:lpstr>
      <vt:lpstr>  The catering team in action </vt:lpstr>
      <vt:lpstr>Listening to the choir</vt:lpstr>
      <vt:lpstr>What U3A is all about! </vt:lpstr>
      <vt:lpstr>Gifts for Life members and ten years plus tutors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U3A Banyule President  Janet Ringrose presides over a wildly successful celebration. </dc:title>
  <dc:creator>Bridget Tutton</dc:creator>
  <cp:lastModifiedBy>Penny Braybrook</cp:lastModifiedBy>
  <cp:revision>2</cp:revision>
  <dcterms:created xsi:type="dcterms:W3CDTF">2026-10-02T02:56:30Z</dcterms:created>
  <dcterms:modified xsi:type="dcterms:W3CDTF">2026-10-02T07:58:20Z</dcterms:modified>
</cp:coreProperties>
</file>